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9.xml" ContentType="application/vnd.openxmlformats-officedocument.theme+xml"/>
  <Override PartName="/ppt/theme/theme17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1.jpeg" ContentType="image/jpeg"/>
  <Override PartName="/ppt/media/image10.png" ContentType="image/png"/>
  <Override PartName="/ppt/media/image6.png" ContentType="image/png"/>
  <Override PartName="/ppt/media/image15.png" ContentType="image/png"/>
  <Override PartName="/ppt/media/image3.wmf" ContentType="image/x-wmf"/>
  <Override PartName="/ppt/media/image1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6" r:id="rId28"/>
    <p:sldMasterId id="2147483708" r:id="rId29"/>
    <p:sldMasterId id="2147483710" r:id="rId30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" Target="slides/slide1.xml"/><Relationship Id="rId32" Type="http://schemas.openxmlformats.org/officeDocument/2006/relationships/slide" Target="slides/slide2.xml"/><Relationship Id="rId33" Type="http://schemas.openxmlformats.org/officeDocument/2006/relationships/slide" Target="slides/slide3.xml"/><Relationship Id="rId34" Type="http://schemas.openxmlformats.org/officeDocument/2006/relationships/slide" Target="slides/slide4.xml"/><Relationship Id="rId35" Type="http://schemas.openxmlformats.org/officeDocument/2006/relationships/slide" Target="slides/slide5.xml"/><Relationship Id="rId36" Type="http://schemas.openxmlformats.org/officeDocument/2006/relationships/slide" Target="slides/slide6.xml"/><Relationship Id="rId37" Type="http://schemas.openxmlformats.org/officeDocument/2006/relationships/slide" Target="slides/slide7.xml"/><Relationship Id="rId38" Type="http://schemas.openxmlformats.org/officeDocument/2006/relationships/slide" Target="slides/slide8.xml"/><Relationship Id="rId39" Type="http://schemas.openxmlformats.org/officeDocument/2006/relationships/slide" Target="slides/slide9.xml"/><Relationship Id="rId40" Type="http://schemas.openxmlformats.org/officeDocument/2006/relationships/slide" Target="slides/slide10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56D9A9-9D47-4E36-B59B-A5743D3F43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3E8343D-AF71-4525-8DCB-F2FE3751CC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078D695E-1CF5-4875-A267-81BFABD396A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37DFC1F6-81D3-45D2-A9A7-B5F5503347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AEBDB6C3-1F8F-4E97-906A-6AE92DF20A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855B0593-9B98-4AEE-9B8B-8A1DEDA573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BDD2478E-013C-42EB-8433-925647C854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4F8D3B0D-2216-4CB4-9F08-35089B585B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8B5941A5-9C67-4849-8EE1-565FBBE96C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8A41987E-6E9E-496C-AA80-5C86EF9D54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B7341D6B-A43F-4A78-A127-53BE53D152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5E248E-C1F5-4F52-A1DF-9137875F0F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D8702594-69B4-4781-B850-0C85F9A6C6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CFD677D7-EB91-477B-B45A-248E18EDEF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6FCBEFD3-101D-4C29-A7D0-A152A5301C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E13B5061-BBC1-482D-A1A4-DB1ED18856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2422D2C9-A224-4B46-94F6-5040417A45A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E01047DA-DBCE-487D-B97F-3EAA269162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2819BDDA-B841-4F2A-930F-B815D1B3EF0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68A8EE72-6192-4ACA-8644-1AA7F1039A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03A36FA3-14D2-4688-AFCC-862F654EC1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B2DA4FC5-B191-4FA5-A558-D9B4BB6775F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405EF2-3636-4AEC-860D-46E7E6F30A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49B37A6D-7232-4479-BAD8-5E0BAF4D1B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248E5D9F-D057-443C-84F5-0A77773934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83EC52EC-6825-4A49-8103-5A91BD7881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5B0C80FB-A408-4F3D-B092-71E8F905BC9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29416177-6115-4130-8BDB-1729B0DB7C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C5CF3806-A5FC-436B-B90B-AFEDA15D16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16324EF-16F6-4DF1-8E45-32AFA20429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294D6A0-F3E4-4978-AA73-A267B87DBC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E9911CE-8DB7-444A-8575-4FD4ED37028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D2914C4-2872-4F2A-ADF2-E2AA512377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8EEEEA2-B2C5-4839-B655-EA16237A9E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7A6D9836-3CC5-4633-AFEA-E50F7C74023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33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34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3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the title text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8A0C13-FFDD-4BBF-84D8-CBE95A29891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4482146-5A0C-4400-92F9-1506B18F584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4B07E08-5954-4128-95A2-9B1E25900FB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004030-E967-4F59-92DE-BAFF0678BBD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59CAC2-7889-456F-95CC-FCC1189EDCE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921BC0-63FA-451B-B301-DC4CB3E6B7E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6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193B0C7-114D-45B5-AC22-7B08DA483E0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C274ECB-D0C9-4C33-A0DC-EB14E25D572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63C256D-C73F-4ACB-98F4-031FA08CF3F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F92F73-71FE-4732-A2F3-A172BB7642B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9C119F-F1E1-4146-9298-5193141C9D2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1B58178-D48C-46F9-9A47-7AB4428D5EB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EA2244-8AD6-403B-BD7E-4EB01826A35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9B339A-1072-4E34-8D16-7C6AEEEF02F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F72556-60B0-4318-93D4-91999EBCA2B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9C0C643-73FC-4BE1-AB59-675466A057B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A9979D8-5CC6-497D-961E-C2522BF8FE6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A9CFF83-9A1C-4957-9A6A-37A302DAD3C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BBDCA03-3986-48FE-8F58-0255226B9CC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5C9D8F-1B51-4D4F-8734-DDB7B93C705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DCACF2-C88E-440C-AFB1-B2479A6A82D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B3EC06-D3AF-489B-A774-6EC39A8DFE6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48AC805-941D-457B-977D-3C0F57A97DC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k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4B98EB-1812-4E4F-A48A-FC08C0FC4B0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34525B7-8711-4614-B054-2A32E7FFC92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20D56DC-3383-4A7F-8FEB-489B6E2E39C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F1416AE-F338-495E-9916-B392D9BDA01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155938-BE14-4333-82AA-38A93540456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ECAA24-32FA-422B-9654-3E13CC862AF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Прямоугольник 1"/>
          <p:cNvSpPr/>
          <p:nvPr/>
        </p:nvSpPr>
        <p:spPr>
          <a:xfrm>
            <a:off x="-39240" y="-203040"/>
            <a:ext cx="1288080" cy="7139160"/>
          </a:xfrm>
          <a:prstGeom prst="rect">
            <a:avLst/>
          </a:prstGeom>
          <a:solidFill>
            <a:srgbClr val="173b90"/>
          </a:solidFill>
          <a:ln>
            <a:solidFill>
              <a:srgbClr val="102b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50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7440" cy="6856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51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698760" y="1440"/>
            <a:ext cx="12190680" cy="685512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152" name="Скругленный прямоугольник 7"/>
          <p:cNvSpPr/>
          <p:nvPr/>
        </p:nvSpPr>
        <p:spPr>
          <a:xfrm>
            <a:off x="698760" y="626400"/>
            <a:ext cx="10792800" cy="104472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153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9720" cy="508680"/>
          </a:xfrm>
          <a:prstGeom prst="rect">
            <a:avLst/>
          </a:prstGeom>
          <a:ln w="0">
            <a:noFill/>
          </a:ln>
        </p:spPr>
      </p:pic>
      <p:sp>
        <p:nvSpPr>
          <p:cNvPr id="154" name="TextBox 17"/>
          <p:cNvSpPr/>
          <p:nvPr/>
        </p:nvSpPr>
        <p:spPr>
          <a:xfrm>
            <a:off x="698760" y="2652840"/>
            <a:ext cx="927216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solidFill>
                  <a:schemeClr val="lt1"/>
                </a:solidFill>
                <a:uFillTx/>
                <a:latin typeface="Arial"/>
              </a:rPr>
              <a:t>Структура вириона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TextBox 18"/>
          <p:cNvSpPr/>
          <p:nvPr/>
        </p:nvSpPr>
        <p:spPr>
          <a:xfrm>
            <a:off x="565920" y="5563440"/>
            <a:ext cx="92019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TextBox 19"/>
          <p:cNvSpPr/>
          <p:nvPr/>
        </p:nvSpPr>
        <p:spPr>
          <a:xfrm rot="16200000">
            <a:off x="10745640" y="952920"/>
            <a:ext cx="1044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AutoShape 2"/>
          <p:cNvSpPr/>
          <p:nvPr/>
        </p:nvSpPr>
        <p:spPr>
          <a:xfrm>
            <a:off x="155520" y="-14436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58" name="AutoShape 4"/>
          <p:cNvSpPr/>
          <p:nvPr/>
        </p:nvSpPr>
        <p:spPr>
          <a:xfrm>
            <a:off x="307800" y="79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Скругленный прямоугольник 2"/>
          <p:cNvSpPr/>
          <p:nvPr/>
        </p:nvSpPr>
        <p:spPr>
          <a:xfrm>
            <a:off x="663120" y="1015920"/>
            <a:ext cx="10864440" cy="498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173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pic>
        <p:nvPicPr>
          <p:cNvPr id="322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6320" cy="451440"/>
          </a:xfrm>
          <a:prstGeom prst="rect">
            <a:avLst/>
          </a:prstGeom>
          <a:ln w="0">
            <a:noFill/>
          </a:ln>
        </p:spPr>
      </p:pic>
      <p:sp>
        <p:nvSpPr>
          <p:cNvPr id="323" name="TextBox 4"/>
          <p:cNvSpPr/>
          <p:nvPr/>
        </p:nvSpPr>
        <p:spPr>
          <a:xfrm>
            <a:off x="2894760" y="3136680"/>
            <a:ext cx="64011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3200" strike="noStrike" u="none">
                <a:solidFill>
                  <a:srgbClr val="fa4012"/>
                </a:solidFill>
                <a:uFillTx/>
                <a:latin typeface="Arial"/>
              </a:rPr>
              <a:t>СПАСИБО ЗА ВНИМАНИЕ!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TextBox 9"/>
          <p:cNvSpPr/>
          <p:nvPr/>
        </p:nvSpPr>
        <p:spPr>
          <a:xfrm>
            <a:off x="2054880" y="5426640"/>
            <a:ext cx="8080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5" name="AutoShape 2"/>
          <p:cNvSpPr/>
          <p:nvPr/>
        </p:nvSpPr>
        <p:spPr>
          <a:xfrm>
            <a:off x="155520" y="-14436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320" cy="827640"/>
          </a:xfrm>
          <a:prstGeom prst="rect">
            <a:avLst/>
          </a:prstGeom>
          <a:ln w="0">
            <a:noFill/>
          </a:ln>
        </p:spPr>
      </p:pic>
      <p:sp>
        <p:nvSpPr>
          <p:cNvPr id="160" name="Скругленный прямоугольник 24"/>
          <p:cNvSpPr/>
          <p:nvPr/>
        </p:nvSpPr>
        <p:spPr>
          <a:xfrm>
            <a:off x="295560" y="225360"/>
            <a:ext cx="11599200" cy="765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61" name="TextBox 25"/>
          <p:cNvSpPr/>
          <p:nvPr/>
        </p:nvSpPr>
        <p:spPr>
          <a:xfrm>
            <a:off x="375480" y="376920"/>
            <a:ext cx="1598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Структура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TextBox 26"/>
          <p:cNvSpPr/>
          <p:nvPr/>
        </p:nvSpPr>
        <p:spPr>
          <a:xfrm>
            <a:off x="1974960" y="376920"/>
            <a:ext cx="22503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Что такое вирион?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TextBox 27"/>
          <p:cNvSpPr/>
          <p:nvPr/>
        </p:nvSpPr>
        <p:spPr>
          <a:xfrm rot="16200000">
            <a:off x="11178720" y="5515920"/>
            <a:ext cx="1104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TextBox 28"/>
          <p:cNvSpPr/>
          <p:nvPr/>
        </p:nvSpPr>
        <p:spPr>
          <a:xfrm>
            <a:off x="11512080" y="6314400"/>
            <a:ext cx="420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65" name="Прямая соединительная линия 29"/>
          <p:cNvCxnSpPr/>
          <p:nvPr/>
        </p:nvCxnSpPr>
        <p:spPr>
          <a:xfrm>
            <a:off x="11579040" y="6240600"/>
            <a:ext cx="28944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66" name="TextBox 31"/>
          <p:cNvSpPr/>
          <p:nvPr/>
        </p:nvSpPr>
        <p:spPr>
          <a:xfrm>
            <a:off x="7077960" y="1227600"/>
            <a:ext cx="2939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Ключевые темы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67" name="Прямая соединительная линия 32"/>
          <p:cNvCxnSpPr/>
          <p:nvPr/>
        </p:nvCxnSpPr>
        <p:spPr>
          <a:xfrm>
            <a:off x="4190760" y="607680"/>
            <a:ext cx="218556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68" name="Прямая соединительная линия 33"/>
          <p:cNvCxnSpPr/>
          <p:nvPr/>
        </p:nvCxnSpPr>
        <p:spPr>
          <a:xfrm>
            <a:off x="637488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69" name="Прямая соединительная линия 34"/>
          <p:cNvCxnSpPr/>
          <p:nvPr/>
        </p:nvCxnSpPr>
        <p:spPr>
          <a:xfrm>
            <a:off x="929556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170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320" cy="451440"/>
          </a:xfrm>
          <a:prstGeom prst="rect">
            <a:avLst/>
          </a:prstGeom>
          <a:ln w="0">
            <a:noFill/>
          </a:ln>
        </p:spPr>
      </p:pic>
      <p:cxnSp>
        <p:nvCxnSpPr>
          <p:cNvPr id="171" name="Прямая соединительная линия 36"/>
          <p:cNvCxnSpPr/>
          <p:nvPr/>
        </p:nvCxnSpPr>
        <p:spPr>
          <a:xfrm>
            <a:off x="1676160" y="991440"/>
            <a:ext cx="1440" cy="5246280"/>
          </a:xfrm>
          <a:prstGeom prst="straightConnector1">
            <a:avLst/>
          </a:prstGeom>
          <a:ln w="38100">
            <a:solidFill>
              <a:srgbClr val="3465a4"/>
            </a:solidFill>
            <a:round/>
          </a:ln>
        </p:spPr>
      </p:cxnSp>
      <p:sp>
        <p:nvSpPr>
          <p:cNvPr id="172" name="AutoShape 2"/>
          <p:cNvSpPr/>
          <p:nvPr/>
        </p:nvSpPr>
        <p:spPr>
          <a:xfrm>
            <a:off x="155520" y="-14436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73" name="AutoShape 4"/>
          <p:cNvSpPr/>
          <p:nvPr/>
        </p:nvSpPr>
        <p:spPr>
          <a:xfrm>
            <a:off x="307800" y="79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74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400" cy="744120"/>
          </a:xfrm>
          <a:prstGeom prst="rect">
            <a:avLst/>
          </a:prstGeom>
          <a:ln w="0">
            <a:noFill/>
          </a:ln>
        </p:spPr>
      </p:pic>
      <p:cxnSp>
        <p:nvCxnSpPr>
          <p:cNvPr id="175" name="Прямая соединительная линия 1"/>
          <p:cNvCxnSpPr/>
          <p:nvPr/>
        </p:nvCxnSpPr>
        <p:spPr>
          <a:xfrm>
            <a:off x="1676160" y="991800"/>
            <a:ext cx="1440" cy="5246280"/>
          </a:xfrm>
          <a:prstGeom prst="straightConnector1">
            <a:avLst/>
          </a:prstGeom>
          <a:ln w="38100">
            <a:solidFill>
              <a:srgbClr val="3465a4"/>
            </a:solidFill>
            <a:round/>
          </a:ln>
        </p:spPr>
      </p:cxnSp>
      <p:cxnSp>
        <p:nvCxnSpPr>
          <p:cNvPr id="176" name="Прямая соединительная линия 2"/>
          <p:cNvCxnSpPr/>
          <p:nvPr/>
        </p:nvCxnSpPr>
        <p:spPr>
          <a:xfrm flipH="1">
            <a:off x="1676880" y="6357600"/>
            <a:ext cx="1440" cy="201960"/>
          </a:xfrm>
          <a:prstGeom prst="straightConnector1">
            <a:avLst/>
          </a:prstGeom>
          <a:ln w="38100">
            <a:solidFill>
              <a:srgbClr val="3465a4"/>
            </a:solidFill>
            <a:round/>
          </a:ln>
        </p:spPr>
      </p:cxnSp>
      <p:sp>
        <p:nvSpPr>
          <p:cNvPr id="177" name=""/>
          <p:cNvSpPr/>
          <p:nvPr/>
        </p:nvSpPr>
        <p:spPr>
          <a:xfrm>
            <a:off x="3020400" y="2167560"/>
            <a:ext cx="602028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2285640" y="1954800"/>
            <a:ext cx="8795520" cy="134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Вирион — это упакованная матрица, представляющая собой форму существования вирусной частицы.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</a:rPr>
              <a:t>Основные функции: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Транспортировка геномной нуклеиновой кислоты (ДНК или РНК) между клетками.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Защита нуклеиновой кислоты от механических, физико-химических и энзиматических повреждений.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</a:rPr>
              <a:t>Структура вириона: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i="1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1" i="1" lang="ru-RU" sz="1800" strike="noStrike" u="none">
                <a:solidFill>
                  <a:srgbClr val="000000"/>
                </a:solidFill>
                <a:uFillTx/>
                <a:latin typeface="Arial"/>
              </a:rPr>
              <a:t>1. Безоболочные вирусы: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Геномная нуклеиновая кислота окружена белковым капсидом.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i="1" lang="ru-RU" sz="1800" strike="noStrike" u="none">
                <a:solidFill>
                  <a:srgbClr val="000000"/>
                </a:solidFill>
                <a:uFillTx/>
                <a:latin typeface="Arial"/>
              </a:rPr>
              <a:t>Пример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: семейство Reoviridae с двойным капсидом.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i="1" lang="ru-RU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1" i="1" lang="ru-RU" sz="1800" strike="noStrike" u="none">
                <a:solidFill>
                  <a:srgbClr val="000000"/>
                </a:solidFill>
                <a:uFillTx/>
                <a:latin typeface="Arial"/>
              </a:rPr>
              <a:t>2. Оболочные вирусы: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Нуклеокапсид окружен липидным суперкапсидом.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Суперкапсид формируется при отпочковании через мембраны клетки-хозяина.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320" cy="827640"/>
          </a:xfrm>
          <a:prstGeom prst="rect">
            <a:avLst/>
          </a:prstGeom>
          <a:ln w="0">
            <a:noFill/>
          </a:ln>
        </p:spPr>
      </p:pic>
      <p:sp>
        <p:nvSpPr>
          <p:cNvPr id="180" name="Скругленный прямоугольник 24"/>
          <p:cNvSpPr/>
          <p:nvPr/>
        </p:nvSpPr>
        <p:spPr>
          <a:xfrm>
            <a:off x="295560" y="225360"/>
            <a:ext cx="11599200" cy="765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181" name="TextBox 25"/>
          <p:cNvSpPr/>
          <p:nvPr/>
        </p:nvSpPr>
        <p:spPr>
          <a:xfrm>
            <a:off x="375480" y="332280"/>
            <a:ext cx="1434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Природа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TextBox 26"/>
          <p:cNvSpPr/>
          <p:nvPr/>
        </p:nvSpPr>
        <p:spPr>
          <a:xfrm>
            <a:off x="1865160" y="465480"/>
            <a:ext cx="241560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</a:rPr>
              <a:t>Онтогенез вирусов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TextBox 27"/>
          <p:cNvSpPr/>
          <p:nvPr/>
        </p:nvSpPr>
        <p:spPr>
          <a:xfrm rot="16200000">
            <a:off x="11178720" y="5515920"/>
            <a:ext cx="1104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TextBox 28"/>
          <p:cNvSpPr/>
          <p:nvPr/>
        </p:nvSpPr>
        <p:spPr>
          <a:xfrm>
            <a:off x="11512080" y="6314400"/>
            <a:ext cx="420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85" name="Прямая соединительная линия 29"/>
          <p:cNvCxnSpPr/>
          <p:nvPr/>
        </p:nvCxnSpPr>
        <p:spPr>
          <a:xfrm>
            <a:off x="11579040" y="6240600"/>
            <a:ext cx="28944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186" name="TextBox 30"/>
          <p:cNvSpPr/>
          <p:nvPr/>
        </p:nvSpPr>
        <p:spPr>
          <a:xfrm>
            <a:off x="6451560" y="1841400"/>
            <a:ext cx="5518800" cy="33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600" strike="noStrike" u="none">
                <a:solidFill>
                  <a:schemeClr val="dk1"/>
                </a:solidFill>
                <a:uFillTx/>
                <a:latin typeface="Arial"/>
              </a:rPr>
              <a:t>Капсид</a:t>
            </a: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 — белковая оболочка, обеспечивающая защиту и транспортировку нуклеиновой кислоты.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Состоит из </a:t>
            </a:r>
            <a:r>
              <a:rPr b="1" lang="ru-RU" sz="1600" strike="noStrike" u="none">
                <a:solidFill>
                  <a:schemeClr val="dk1"/>
                </a:solidFill>
                <a:uFillTx/>
                <a:latin typeface="Arial"/>
              </a:rPr>
              <a:t>капсомеров</a:t>
            </a: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, образованных белковыми блоками — </a:t>
            </a:r>
            <a:r>
              <a:rPr b="1" lang="ru-RU" sz="1600" strike="noStrike" u="none">
                <a:solidFill>
                  <a:schemeClr val="dk1"/>
                </a:solidFill>
                <a:uFillTx/>
                <a:latin typeface="Arial"/>
              </a:rPr>
              <a:t>протомерами</a:t>
            </a: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600" strike="noStrike" u="none">
                <a:solidFill>
                  <a:schemeClr val="dk1"/>
                </a:solidFill>
                <a:uFillTx/>
                <a:latin typeface="Arial"/>
              </a:rPr>
              <a:t>Пепломеры</a:t>
            </a: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 — выступы на поверхности вириона.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i="1" lang="ru-RU" sz="1600" strike="noStrike" u="none">
                <a:solidFill>
                  <a:schemeClr val="dk1"/>
                </a:solidFill>
                <a:uFillTx/>
                <a:latin typeface="Arial"/>
              </a:rPr>
              <a:t>Функция</a:t>
            </a:r>
            <a:r>
              <a:rPr b="0" lang="ru-RU" sz="1600" strike="noStrike" u="none">
                <a:solidFill>
                  <a:schemeClr val="dk1"/>
                </a:solidFill>
                <a:uFillTx/>
                <a:latin typeface="Arial"/>
              </a:rPr>
              <a:t>: связывание с рецепторами клетки-хозяина и участие в проникновении вируса.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Между суперкапсидом и капсидом находится белковый компонент – </a:t>
            </a:r>
            <a:r>
              <a:rPr b="1" lang="ru-RU" sz="1600" strike="noStrike" u="none">
                <a:solidFill>
                  <a:srgbClr val="000000"/>
                </a:solidFill>
                <a:uFillTx/>
                <a:latin typeface="Arial"/>
              </a:rPr>
              <a:t>матрикс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TextBox 31"/>
          <p:cNvSpPr/>
          <p:nvPr/>
        </p:nvSpPr>
        <p:spPr>
          <a:xfrm>
            <a:off x="7077960" y="1227600"/>
            <a:ext cx="3769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Онтогенез вирусов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88" name="Прямая соединительная линия 32"/>
          <p:cNvCxnSpPr/>
          <p:nvPr/>
        </p:nvCxnSpPr>
        <p:spPr>
          <a:xfrm>
            <a:off x="4190760" y="607680"/>
            <a:ext cx="218556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89" name="Прямая соединительная линия 33"/>
          <p:cNvCxnSpPr/>
          <p:nvPr/>
        </p:nvCxnSpPr>
        <p:spPr>
          <a:xfrm>
            <a:off x="637488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190" name="Прямая соединительная линия 34"/>
          <p:cNvCxnSpPr/>
          <p:nvPr/>
        </p:nvCxnSpPr>
        <p:spPr>
          <a:xfrm>
            <a:off x="929556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191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320" cy="451440"/>
          </a:xfrm>
          <a:prstGeom prst="rect">
            <a:avLst/>
          </a:prstGeom>
          <a:ln w="0">
            <a:noFill/>
          </a:ln>
        </p:spPr>
      </p:pic>
      <p:cxnSp>
        <p:nvCxnSpPr>
          <p:cNvPr id="192" name="Прямая соединительная линия 36"/>
          <p:cNvCxnSpPr/>
          <p:nvPr/>
        </p:nvCxnSpPr>
        <p:spPr>
          <a:xfrm>
            <a:off x="6383160" y="992160"/>
            <a:ext cx="1440" cy="524628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193" name="AutoShape 2"/>
          <p:cNvSpPr/>
          <p:nvPr/>
        </p:nvSpPr>
        <p:spPr>
          <a:xfrm>
            <a:off x="155520" y="-14436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4" name="AutoShape 4"/>
          <p:cNvSpPr/>
          <p:nvPr/>
        </p:nvSpPr>
        <p:spPr>
          <a:xfrm>
            <a:off x="307800" y="79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95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400" cy="7441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18"/>
          <p:cNvSpPr/>
          <p:nvPr/>
        </p:nvSpPr>
        <p:spPr>
          <a:xfrm>
            <a:off x="307800" y="5904000"/>
            <a:ext cx="59914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1. Капсид аденовируса (нитевидные </a:t>
            </a:r>
            <a:r>
              <a:rPr b="1" lang="ru-RU" sz="1400" strike="noStrike" u="none">
                <a:solidFill>
                  <a:schemeClr val="dk1"/>
                </a:solidFill>
                <a:uFillTx/>
                <a:latin typeface="Calibri"/>
              </a:rPr>
              <a:t>пепломеры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4"/>
          <a:stretch/>
        </p:blipFill>
        <p:spPr>
          <a:xfrm>
            <a:off x="607320" y="1933920"/>
            <a:ext cx="4665960" cy="354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320" cy="827640"/>
          </a:xfrm>
          <a:prstGeom prst="rect">
            <a:avLst/>
          </a:prstGeom>
          <a:ln w="0">
            <a:noFill/>
          </a:ln>
        </p:spPr>
      </p:pic>
      <p:sp>
        <p:nvSpPr>
          <p:cNvPr id="199" name="Скругленный прямоугольник 24"/>
          <p:cNvSpPr/>
          <p:nvPr/>
        </p:nvSpPr>
        <p:spPr>
          <a:xfrm>
            <a:off x="295560" y="225360"/>
            <a:ext cx="11599200" cy="765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00" name="TextBox 25"/>
          <p:cNvSpPr/>
          <p:nvPr/>
        </p:nvSpPr>
        <p:spPr>
          <a:xfrm>
            <a:off x="375480" y="376920"/>
            <a:ext cx="1598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Структура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TextBox 26"/>
          <p:cNvSpPr/>
          <p:nvPr/>
        </p:nvSpPr>
        <p:spPr>
          <a:xfrm>
            <a:off x="1731960" y="476640"/>
            <a:ext cx="241560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Размеры  вирусов</a:t>
            </a:r>
            <a:endParaRPr b="0" lang="ru-RU" sz="1200" strike="noStrike" u="none">
              <a:solidFill>
                <a:srgbClr val="2a6099"/>
              </a:solidFill>
              <a:uFillTx/>
              <a:latin typeface="Arial"/>
            </a:endParaRPr>
          </a:p>
        </p:txBody>
      </p:sp>
      <p:sp>
        <p:nvSpPr>
          <p:cNvPr id="202" name="TextBox 27"/>
          <p:cNvSpPr/>
          <p:nvPr/>
        </p:nvSpPr>
        <p:spPr>
          <a:xfrm rot="16200000">
            <a:off x="11178720" y="5515920"/>
            <a:ext cx="1104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TextBox 28"/>
          <p:cNvSpPr/>
          <p:nvPr/>
        </p:nvSpPr>
        <p:spPr>
          <a:xfrm>
            <a:off x="11512080" y="6314400"/>
            <a:ext cx="420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04" name="Прямая соединительная линия 29"/>
          <p:cNvCxnSpPr/>
          <p:nvPr/>
        </p:nvCxnSpPr>
        <p:spPr>
          <a:xfrm>
            <a:off x="11579040" y="6240600"/>
            <a:ext cx="28944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205" name="TextBox 31"/>
          <p:cNvSpPr/>
          <p:nvPr/>
        </p:nvSpPr>
        <p:spPr>
          <a:xfrm>
            <a:off x="7077960" y="1227600"/>
            <a:ext cx="3769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Размеры вирусов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06" name="Прямая соединительная линия 32"/>
          <p:cNvCxnSpPr/>
          <p:nvPr/>
        </p:nvCxnSpPr>
        <p:spPr>
          <a:xfrm>
            <a:off x="4190760" y="607680"/>
            <a:ext cx="218556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07" name="Прямая соединительная линия 33"/>
          <p:cNvCxnSpPr/>
          <p:nvPr/>
        </p:nvCxnSpPr>
        <p:spPr>
          <a:xfrm>
            <a:off x="637488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08" name="Прямая соединительная линия 34"/>
          <p:cNvCxnSpPr/>
          <p:nvPr/>
        </p:nvCxnSpPr>
        <p:spPr>
          <a:xfrm>
            <a:off x="929556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209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320" cy="451440"/>
          </a:xfrm>
          <a:prstGeom prst="rect">
            <a:avLst/>
          </a:prstGeom>
          <a:ln w="0">
            <a:noFill/>
          </a:ln>
        </p:spPr>
      </p:pic>
      <p:cxnSp>
        <p:nvCxnSpPr>
          <p:cNvPr id="210" name="Прямая соединительная линия 36"/>
          <p:cNvCxnSpPr/>
          <p:nvPr/>
        </p:nvCxnSpPr>
        <p:spPr>
          <a:xfrm>
            <a:off x="5826600" y="995400"/>
            <a:ext cx="1440" cy="524664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211" name="AutoShape 2"/>
          <p:cNvSpPr/>
          <p:nvPr/>
        </p:nvSpPr>
        <p:spPr>
          <a:xfrm>
            <a:off x="155520" y="-14436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12" name="AutoShape 4"/>
          <p:cNvSpPr/>
          <p:nvPr/>
        </p:nvSpPr>
        <p:spPr>
          <a:xfrm>
            <a:off x="307800" y="79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13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400" cy="744120"/>
          </a:xfrm>
          <a:prstGeom prst="rect">
            <a:avLst/>
          </a:prstGeom>
          <a:ln w="0">
            <a:noFill/>
          </a:ln>
        </p:spPr>
      </p:pic>
      <p:sp>
        <p:nvSpPr>
          <p:cNvPr id="214" name="TextBox 18"/>
          <p:cNvSpPr/>
          <p:nvPr/>
        </p:nvSpPr>
        <p:spPr>
          <a:xfrm>
            <a:off x="460440" y="5282280"/>
            <a:ext cx="4392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2 Сравнение вириона и клетки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Прямоугольник 1"/>
          <p:cNvSpPr/>
          <p:nvPr/>
        </p:nvSpPr>
        <p:spPr>
          <a:xfrm>
            <a:off x="6119280" y="1733400"/>
            <a:ext cx="5038560" cy="453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Вирусы значительно различаются по размерам, их линейный размер варьируется от 20 до 1000 нм.</a:t>
            </a:r>
            <a:br>
              <a:rPr sz="1200"/>
            </a:b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Мельчайшие вирусы (18–20 нм):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Вирусы-сателлиты вируса некроза табака.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Возбудители энцефалита, полиомиелита, ящура.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i="1" lang="ru-RU" sz="1200" strike="noStrike" u="none">
                <a:solidFill>
                  <a:srgbClr val="000000"/>
                </a:solidFill>
                <a:uFillTx/>
                <a:latin typeface="Arial"/>
              </a:rPr>
              <a:t>Сопоставимы по диаметру с молекулой гемоглобина (Hb).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Вирусы среднего размера (100–150 нм):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Представители семейств Adenoviridae и Coronaviridae.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Крупные вирусы (200–400 нм):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Семейства Herpesviridae (герпес) и Poxviridae (натуральная оспа).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i="1" lang="ru-RU" sz="1200" strike="noStrike" u="none">
                <a:solidFill>
                  <a:srgbClr val="000000"/>
                </a:solidFill>
                <a:uFillTx/>
                <a:latin typeface="Arial"/>
              </a:rPr>
              <a:t>Сравнимы с ультрамикробактериями: риккетсиями, хламидиями, микоплазмами.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</a:rPr>
              <a:t>Гигантские вирусы (750–1000 нм):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Сферические мимивирусы.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</a:rPr>
              <a:t>Спиральные парамиксовирусы.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i="1" lang="ru-RU" sz="1200" strike="noStrike" u="none">
                <a:solidFill>
                  <a:srgbClr val="000000"/>
                </a:solidFill>
                <a:uFillTx/>
                <a:latin typeface="Arial"/>
              </a:rPr>
              <a:t>Примечание: Размеры гигантских вирусов приближаются к прокариотам, что выделяет их среди остальных.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432720" y="1594800"/>
            <a:ext cx="5235840" cy="42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320" cy="827640"/>
          </a:xfrm>
          <a:prstGeom prst="rect">
            <a:avLst/>
          </a:prstGeom>
          <a:ln w="0">
            <a:noFill/>
          </a:ln>
        </p:spPr>
      </p:pic>
      <p:sp>
        <p:nvSpPr>
          <p:cNvPr id="218" name="Скругленный прямоугольник 24"/>
          <p:cNvSpPr/>
          <p:nvPr/>
        </p:nvSpPr>
        <p:spPr>
          <a:xfrm>
            <a:off x="295560" y="225360"/>
            <a:ext cx="11599200" cy="765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19" name="TextBox 25"/>
          <p:cNvSpPr/>
          <p:nvPr/>
        </p:nvSpPr>
        <p:spPr>
          <a:xfrm>
            <a:off x="375480" y="376920"/>
            <a:ext cx="1598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Структура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TextBox 26"/>
          <p:cNvSpPr/>
          <p:nvPr/>
        </p:nvSpPr>
        <p:spPr>
          <a:xfrm>
            <a:off x="1809720" y="376920"/>
            <a:ext cx="241560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Икосаэдрическая симметрия.</a:t>
            </a:r>
            <a:endParaRPr b="0" lang="ru-RU" sz="1200" strike="noStrike" u="none">
              <a:solidFill>
                <a:srgbClr val="2a6099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Триангуляционное число</a:t>
            </a:r>
            <a:endParaRPr b="0" lang="ru-RU" sz="1200" strike="noStrike" u="none">
              <a:solidFill>
                <a:srgbClr val="2a6099"/>
              </a:solidFill>
              <a:uFillTx/>
              <a:latin typeface="Arial"/>
            </a:endParaRPr>
          </a:p>
        </p:txBody>
      </p:sp>
      <p:sp>
        <p:nvSpPr>
          <p:cNvPr id="221" name="TextBox 27"/>
          <p:cNvSpPr/>
          <p:nvPr/>
        </p:nvSpPr>
        <p:spPr>
          <a:xfrm rot="16200000">
            <a:off x="11178720" y="5515920"/>
            <a:ext cx="1104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TextBox 28"/>
          <p:cNvSpPr/>
          <p:nvPr/>
        </p:nvSpPr>
        <p:spPr>
          <a:xfrm>
            <a:off x="11512080" y="6314400"/>
            <a:ext cx="420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3" name="Прямая соединительная линия 29"/>
          <p:cNvCxnSpPr/>
          <p:nvPr/>
        </p:nvCxnSpPr>
        <p:spPr>
          <a:xfrm>
            <a:off x="11579040" y="6240600"/>
            <a:ext cx="28944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224" name="TextBox 31"/>
          <p:cNvSpPr/>
          <p:nvPr/>
        </p:nvSpPr>
        <p:spPr>
          <a:xfrm>
            <a:off x="7077960" y="1227600"/>
            <a:ext cx="37695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Икосаэдрическая симметрия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5" name="Прямая соединительная линия 32"/>
          <p:cNvCxnSpPr/>
          <p:nvPr/>
        </p:nvCxnSpPr>
        <p:spPr>
          <a:xfrm>
            <a:off x="4190760" y="607680"/>
            <a:ext cx="218556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26" name="Прямая соединительная линия 33"/>
          <p:cNvCxnSpPr/>
          <p:nvPr/>
        </p:nvCxnSpPr>
        <p:spPr>
          <a:xfrm>
            <a:off x="637488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27" name="Прямая соединительная линия 34"/>
          <p:cNvCxnSpPr/>
          <p:nvPr/>
        </p:nvCxnSpPr>
        <p:spPr>
          <a:xfrm>
            <a:off x="929556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228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320" cy="451440"/>
          </a:xfrm>
          <a:prstGeom prst="rect">
            <a:avLst/>
          </a:prstGeom>
          <a:ln w="0">
            <a:noFill/>
          </a:ln>
        </p:spPr>
      </p:pic>
      <p:cxnSp>
        <p:nvCxnSpPr>
          <p:cNvPr id="229" name="Прямая соединительная линия 36"/>
          <p:cNvCxnSpPr/>
          <p:nvPr/>
        </p:nvCxnSpPr>
        <p:spPr>
          <a:xfrm>
            <a:off x="6186240" y="959400"/>
            <a:ext cx="1440" cy="524628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230" name="AutoShape 2"/>
          <p:cNvSpPr/>
          <p:nvPr/>
        </p:nvSpPr>
        <p:spPr>
          <a:xfrm>
            <a:off x="155520" y="-14436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31" name="AutoShape 4"/>
          <p:cNvSpPr/>
          <p:nvPr/>
        </p:nvSpPr>
        <p:spPr>
          <a:xfrm>
            <a:off x="307800" y="79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32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400" cy="744120"/>
          </a:xfrm>
          <a:prstGeom prst="rect">
            <a:avLst/>
          </a:prstGeom>
          <a:ln w="0">
            <a:noFill/>
          </a:ln>
        </p:spPr>
      </p:pic>
      <p:sp>
        <p:nvSpPr>
          <p:cNvPr id="233" name=""/>
          <p:cNvSpPr/>
          <p:nvPr/>
        </p:nvSpPr>
        <p:spPr>
          <a:xfrm>
            <a:off x="6263280" y="1744200"/>
            <a:ext cx="4848840" cy="11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6296040" y="1262520"/>
            <a:ext cx="5083200" cy="512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Геномная нуклеиновая кислота свернута в клубок и окружена плотным капсидом.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Безоболочные сферические вирусы имеют форму икосаэдра — правильного многогранника с: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20 равносторонними треугольниками (грани)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30 рёбрами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12 вершинами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Особенности симметрии: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2-го порядка: через середину любого ребра.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3-го порядка: через центр любой треугольной грани.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5-го порядка: через любую вершину.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Минимальное число структурных элементов: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60 субъединиц способны образовать икосаэдр.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Усложнённые капсиды: 60n60n60n, где n&gt;1n &gt; 1n&gt;1.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  <p:sp>
        <p:nvSpPr>
          <p:cNvPr id="235" name=""/>
          <p:cNvSpPr/>
          <p:nvPr/>
        </p:nvSpPr>
        <p:spPr>
          <a:xfrm>
            <a:off x="558720" y="5460120"/>
            <a:ext cx="325656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3.  Икосаэдр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4"/>
          <a:stretch/>
        </p:blipFill>
        <p:spPr>
          <a:xfrm>
            <a:off x="275760" y="2036160"/>
            <a:ext cx="3180240" cy="330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320" cy="827640"/>
          </a:xfrm>
          <a:prstGeom prst="rect">
            <a:avLst/>
          </a:prstGeom>
          <a:ln w="0">
            <a:noFill/>
          </a:ln>
        </p:spPr>
      </p:pic>
      <p:sp>
        <p:nvSpPr>
          <p:cNvPr id="238" name="Скругленный прямоугольник 24"/>
          <p:cNvSpPr/>
          <p:nvPr/>
        </p:nvSpPr>
        <p:spPr>
          <a:xfrm>
            <a:off x="295560" y="225360"/>
            <a:ext cx="11599200" cy="765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39" name="TextBox 25"/>
          <p:cNvSpPr/>
          <p:nvPr/>
        </p:nvSpPr>
        <p:spPr>
          <a:xfrm>
            <a:off x="375480" y="376920"/>
            <a:ext cx="1598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Структура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TextBox 26"/>
          <p:cNvSpPr/>
          <p:nvPr/>
        </p:nvSpPr>
        <p:spPr>
          <a:xfrm>
            <a:off x="1724400" y="360000"/>
            <a:ext cx="241560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Икосаэдрическая симметрия.</a:t>
            </a:r>
            <a:endParaRPr b="0" lang="ru-RU" sz="1200" strike="noStrike" u="none">
              <a:solidFill>
                <a:srgbClr val="2a6099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Триангуляционное число</a:t>
            </a:r>
            <a:endParaRPr b="0" lang="ru-RU" sz="1200" strike="noStrike" u="none">
              <a:solidFill>
                <a:srgbClr val="2a6099"/>
              </a:solidFill>
              <a:uFillTx/>
              <a:latin typeface="Arial"/>
            </a:endParaRPr>
          </a:p>
        </p:txBody>
      </p:sp>
      <p:sp>
        <p:nvSpPr>
          <p:cNvPr id="241" name="TextBox 27"/>
          <p:cNvSpPr/>
          <p:nvPr/>
        </p:nvSpPr>
        <p:spPr>
          <a:xfrm rot="16200000">
            <a:off x="11178720" y="5515920"/>
            <a:ext cx="1104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2" name="TextBox 28"/>
          <p:cNvSpPr/>
          <p:nvPr/>
        </p:nvSpPr>
        <p:spPr>
          <a:xfrm>
            <a:off x="11512080" y="6314400"/>
            <a:ext cx="420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3" name="Прямая соединительная линия 29"/>
          <p:cNvCxnSpPr/>
          <p:nvPr/>
        </p:nvCxnSpPr>
        <p:spPr>
          <a:xfrm>
            <a:off x="11579040" y="6240600"/>
            <a:ext cx="28944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244" name="TextBox 31"/>
          <p:cNvSpPr/>
          <p:nvPr/>
        </p:nvSpPr>
        <p:spPr>
          <a:xfrm>
            <a:off x="6480000" y="1227600"/>
            <a:ext cx="43675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Триангуляционное число (Т)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5" name="Прямая соединительная линия 32"/>
          <p:cNvCxnSpPr/>
          <p:nvPr/>
        </p:nvCxnSpPr>
        <p:spPr>
          <a:xfrm>
            <a:off x="4190760" y="607680"/>
            <a:ext cx="218556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46" name="Прямая соединительная линия 33"/>
          <p:cNvCxnSpPr/>
          <p:nvPr/>
        </p:nvCxnSpPr>
        <p:spPr>
          <a:xfrm>
            <a:off x="637488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47" name="Прямая соединительная линия 34"/>
          <p:cNvCxnSpPr/>
          <p:nvPr/>
        </p:nvCxnSpPr>
        <p:spPr>
          <a:xfrm>
            <a:off x="929556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248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320" cy="451440"/>
          </a:xfrm>
          <a:prstGeom prst="rect">
            <a:avLst/>
          </a:prstGeom>
          <a:ln w="0">
            <a:noFill/>
          </a:ln>
        </p:spPr>
      </p:pic>
      <p:cxnSp>
        <p:nvCxnSpPr>
          <p:cNvPr id="249" name="Прямая соединительная линия 36"/>
          <p:cNvCxnSpPr/>
          <p:nvPr/>
        </p:nvCxnSpPr>
        <p:spPr>
          <a:xfrm>
            <a:off x="6053400" y="991800"/>
            <a:ext cx="1440" cy="524628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250" name="AutoShape 2"/>
          <p:cNvSpPr/>
          <p:nvPr/>
        </p:nvSpPr>
        <p:spPr>
          <a:xfrm>
            <a:off x="155520" y="-14436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1" name="AutoShape 4"/>
          <p:cNvSpPr/>
          <p:nvPr/>
        </p:nvSpPr>
        <p:spPr>
          <a:xfrm>
            <a:off x="307800" y="79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52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400" cy="744120"/>
          </a:xfrm>
          <a:prstGeom prst="rect">
            <a:avLst/>
          </a:prstGeom>
          <a:ln w="0">
            <a:noFill/>
          </a:ln>
        </p:spPr>
      </p:pic>
      <p:sp>
        <p:nvSpPr>
          <p:cNvPr id="253" name="Прямоугольник 30"/>
          <p:cNvSpPr/>
          <p:nvPr/>
        </p:nvSpPr>
        <p:spPr>
          <a:xfrm>
            <a:off x="973800" y="5762520"/>
            <a:ext cx="440136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4. T=1, T=3, T=7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6224760" y="1767600"/>
            <a:ext cx="5369040" cy="82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4"/>
          <a:stretch/>
        </p:blipFill>
        <p:spPr>
          <a:xfrm>
            <a:off x="6120000" y="2160000"/>
            <a:ext cx="5675760" cy="358056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5"/>
          <a:srcRect l="0" t="0" r="0" b="14"/>
          <a:stretch/>
        </p:blipFill>
        <p:spPr>
          <a:xfrm>
            <a:off x="540000" y="2160000"/>
            <a:ext cx="4390920" cy="165528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6"/>
          <a:stretch/>
        </p:blipFill>
        <p:spPr>
          <a:xfrm>
            <a:off x="720000" y="3780000"/>
            <a:ext cx="3600000" cy="179964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7"/>
          <a:stretch/>
        </p:blipFill>
        <p:spPr>
          <a:xfrm>
            <a:off x="180000" y="1029960"/>
            <a:ext cx="3280320" cy="131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4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320" cy="827640"/>
          </a:xfrm>
          <a:prstGeom prst="rect">
            <a:avLst/>
          </a:prstGeom>
          <a:ln w="0">
            <a:noFill/>
          </a:ln>
        </p:spPr>
      </p:pic>
      <p:sp>
        <p:nvSpPr>
          <p:cNvPr id="260" name="Скругленный прямоугольник 3"/>
          <p:cNvSpPr/>
          <p:nvPr/>
        </p:nvSpPr>
        <p:spPr>
          <a:xfrm>
            <a:off x="295560" y="225360"/>
            <a:ext cx="11599200" cy="765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61" name="TextBox 8"/>
          <p:cNvSpPr/>
          <p:nvPr/>
        </p:nvSpPr>
        <p:spPr>
          <a:xfrm>
            <a:off x="375480" y="376920"/>
            <a:ext cx="1598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Структура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TextBox 12"/>
          <p:cNvSpPr/>
          <p:nvPr/>
        </p:nvSpPr>
        <p:spPr>
          <a:xfrm>
            <a:off x="1724400" y="360000"/>
            <a:ext cx="241560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C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п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и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р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а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л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ь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н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а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я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 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с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и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м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м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е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т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р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и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я</a:t>
            </a:r>
            <a:endParaRPr b="0" lang="ru-RU" sz="1200" strike="noStrike" u="none">
              <a:solidFill>
                <a:srgbClr val="2a6099"/>
              </a:solidFill>
              <a:uFillTx/>
              <a:latin typeface="Arial"/>
            </a:endParaRPr>
          </a:p>
        </p:txBody>
      </p:sp>
      <p:sp>
        <p:nvSpPr>
          <p:cNvPr id="263" name="TextBox 13"/>
          <p:cNvSpPr/>
          <p:nvPr/>
        </p:nvSpPr>
        <p:spPr>
          <a:xfrm rot="16200000">
            <a:off x="11178720" y="5515920"/>
            <a:ext cx="1104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4" name="TextBox 14"/>
          <p:cNvSpPr/>
          <p:nvPr/>
        </p:nvSpPr>
        <p:spPr>
          <a:xfrm>
            <a:off x="11512080" y="6314400"/>
            <a:ext cx="420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65" name="Прямая соединительная линия 8"/>
          <p:cNvCxnSpPr/>
          <p:nvPr/>
        </p:nvCxnSpPr>
        <p:spPr>
          <a:xfrm>
            <a:off x="11579040" y="6240600"/>
            <a:ext cx="28944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266" name="TextBox 15"/>
          <p:cNvSpPr/>
          <p:nvPr/>
        </p:nvSpPr>
        <p:spPr>
          <a:xfrm>
            <a:off x="6480000" y="1227600"/>
            <a:ext cx="436752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600" strike="noStrike" u="none">
                <a:solidFill>
                  <a:schemeClr val="dk1"/>
                </a:solidFill>
                <a:uFillTx/>
                <a:latin typeface="Arial"/>
              </a:rPr>
              <a:t>Особенности спиральной симметрии: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67" name="Прямая соединительная линия 9"/>
          <p:cNvCxnSpPr/>
          <p:nvPr/>
        </p:nvCxnSpPr>
        <p:spPr>
          <a:xfrm>
            <a:off x="4190760" y="607680"/>
            <a:ext cx="218556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68" name="Прямая соединительная линия 10"/>
          <p:cNvCxnSpPr/>
          <p:nvPr/>
        </p:nvCxnSpPr>
        <p:spPr>
          <a:xfrm>
            <a:off x="637488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69" name="Прямая соединительная линия 11"/>
          <p:cNvCxnSpPr/>
          <p:nvPr/>
        </p:nvCxnSpPr>
        <p:spPr>
          <a:xfrm>
            <a:off x="929556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270" name="Рисунок 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320" cy="451440"/>
          </a:xfrm>
          <a:prstGeom prst="rect">
            <a:avLst/>
          </a:prstGeom>
          <a:ln w="0">
            <a:noFill/>
          </a:ln>
        </p:spPr>
      </p:pic>
      <p:cxnSp>
        <p:nvCxnSpPr>
          <p:cNvPr id="271" name="Прямая соединительная линия 12"/>
          <p:cNvCxnSpPr/>
          <p:nvPr/>
        </p:nvCxnSpPr>
        <p:spPr>
          <a:xfrm>
            <a:off x="6053400" y="991800"/>
            <a:ext cx="1440" cy="524628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272" name="AutoShape 5"/>
          <p:cNvSpPr/>
          <p:nvPr/>
        </p:nvSpPr>
        <p:spPr>
          <a:xfrm>
            <a:off x="155520" y="-14436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3" name="AutoShape 7"/>
          <p:cNvSpPr/>
          <p:nvPr/>
        </p:nvSpPr>
        <p:spPr>
          <a:xfrm>
            <a:off x="307800" y="79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74" name="Picture 2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400" cy="744120"/>
          </a:xfrm>
          <a:prstGeom prst="rect">
            <a:avLst/>
          </a:prstGeom>
          <a:ln w="0">
            <a:noFill/>
          </a:ln>
        </p:spPr>
      </p:pic>
      <p:sp>
        <p:nvSpPr>
          <p:cNvPr id="275" name="Прямоугольник 3"/>
          <p:cNvSpPr/>
          <p:nvPr/>
        </p:nvSpPr>
        <p:spPr>
          <a:xfrm>
            <a:off x="720000" y="4282920"/>
            <a:ext cx="44013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Source Han Sans CN"/>
              </a:rPr>
              <a:t>Рис. 4. </a:t>
            </a:r>
            <a:r>
              <a:rPr b="0" i="1" lang="ru-RU" sz="16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</a:t>
            </a: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вирус табачной мозаики </a:t>
            </a: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(Virgaviridae).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224760" y="1767600"/>
            <a:ext cx="5369040" cy="82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"/>
          <p:cNvSpPr txBox="1"/>
          <p:nvPr/>
        </p:nvSpPr>
        <p:spPr>
          <a:xfrm>
            <a:off x="6120000" y="1800000"/>
            <a:ext cx="5654160" cy="48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Геномная нуклеиновая кислота принимает палочковидную или нитевидную спиральную форму.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Витки спирали покрыты капсомерами, которые плотно прилегают друг к другу.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Arial"/>
              </a:rPr>
              <a:t>Параметры спиральной симметрии: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Arial"/>
              </a:rPr>
              <a:t>Диаметр и длина спирали: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Определяют общий размер вириона.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Arial"/>
              </a:rPr>
              <a:t>Шаг спирали: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Расстояние между соседними витками.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Arial"/>
              </a:rPr>
              <a:t>Число капсомеров на шаг: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</a:rPr>
              <a:t>Количество структурных единиц, покрывающих виток спирали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4"/>
          <a:stretch/>
        </p:blipFill>
        <p:spPr>
          <a:xfrm>
            <a:off x="180000" y="2815560"/>
            <a:ext cx="5833440" cy="114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Рисунок 1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2320" cy="827640"/>
          </a:xfrm>
          <a:prstGeom prst="rect">
            <a:avLst/>
          </a:prstGeom>
          <a:ln w="0">
            <a:noFill/>
          </a:ln>
        </p:spPr>
      </p:pic>
      <p:sp>
        <p:nvSpPr>
          <p:cNvPr id="280" name="Скругленный прямоугольник 1"/>
          <p:cNvSpPr/>
          <p:nvPr/>
        </p:nvSpPr>
        <p:spPr>
          <a:xfrm>
            <a:off x="295560" y="225360"/>
            <a:ext cx="11599200" cy="765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281" name="TextBox 2"/>
          <p:cNvSpPr/>
          <p:nvPr/>
        </p:nvSpPr>
        <p:spPr>
          <a:xfrm>
            <a:off x="375480" y="376920"/>
            <a:ext cx="1598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Структура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2" name="TextBox 3"/>
          <p:cNvSpPr/>
          <p:nvPr/>
        </p:nvSpPr>
        <p:spPr>
          <a:xfrm>
            <a:off x="1754280" y="454680"/>
            <a:ext cx="241560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</a:rPr>
              <a:t>Сложная симметрия</a:t>
            </a:r>
            <a:endParaRPr b="0" lang="ru-RU" sz="1200" strike="noStrike" u="none">
              <a:solidFill>
                <a:srgbClr val="2a6099"/>
              </a:solidFill>
              <a:uFillTx/>
              <a:latin typeface="Arial"/>
            </a:endParaRPr>
          </a:p>
        </p:txBody>
      </p:sp>
      <p:sp>
        <p:nvSpPr>
          <p:cNvPr id="283" name="TextBox 5"/>
          <p:cNvSpPr/>
          <p:nvPr/>
        </p:nvSpPr>
        <p:spPr>
          <a:xfrm rot="16200000">
            <a:off x="11178720" y="5515920"/>
            <a:ext cx="1104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4" name="TextBox 6"/>
          <p:cNvSpPr/>
          <p:nvPr/>
        </p:nvSpPr>
        <p:spPr>
          <a:xfrm>
            <a:off x="11512080" y="6314400"/>
            <a:ext cx="4208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7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5" name="Прямая соединительная линия 3"/>
          <p:cNvCxnSpPr/>
          <p:nvPr/>
        </p:nvCxnSpPr>
        <p:spPr>
          <a:xfrm>
            <a:off x="11579040" y="6240600"/>
            <a:ext cx="28944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286" name="TextBox 7"/>
          <p:cNvSpPr/>
          <p:nvPr/>
        </p:nvSpPr>
        <p:spPr>
          <a:xfrm>
            <a:off x="7077960" y="1227600"/>
            <a:ext cx="3769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chemeClr val="dk1"/>
                </a:solidFill>
                <a:uFillTx/>
                <a:latin typeface="Arial"/>
              </a:rPr>
              <a:t>Сложная симметрия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7" name="Прямая соединительная линия 4"/>
          <p:cNvCxnSpPr/>
          <p:nvPr/>
        </p:nvCxnSpPr>
        <p:spPr>
          <a:xfrm>
            <a:off x="4190760" y="607680"/>
            <a:ext cx="218556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88" name="Прямая соединительная линия 5"/>
          <p:cNvCxnSpPr/>
          <p:nvPr/>
        </p:nvCxnSpPr>
        <p:spPr>
          <a:xfrm>
            <a:off x="637488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289" name="Прямая соединительная линия 6"/>
          <p:cNvCxnSpPr/>
          <p:nvPr/>
        </p:nvCxnSpPr>
        <p:spPr>
          <a:xfrm>
            <a:off x="929556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pic>
        <p:nvPicPr>
          <p:cNvPr id="290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6320" cy="451440"/>
          </a:xfrm>
          <a:prstGeom prst="rect">
            <a:avLst/>
          </a:prstGeom>
          <a:ln w="0">
            <a:noFill/>
          </a:ln>
        </p:spPr>
      </p:pic>
      <p:cxnSp>
        <p:nvCxnSpPr>
          <p:cNvPr id="291" name="Прямая соединительная линия 7"/>
          <p:cNvCxnSpPr/>
          <p:nvPr/>
        </p:nvCxnSpPr>
        <p:spPr>
          <a:xfrm>
            <a:off x="6053400" y="991800"/>
            <a:ext cx="1440" cy="5246280"/>
          </a:xfrm>
          <a:prstGeom prst="straightConnector1">
            <a:avLst/>
          </a:prstGeom>
          <a:ln w="38100">
            <a:solidFill>
              <a:srgbClr val="173c90"/>
            </a:solidFill>
            <a:round/>
          </a:ln>
        </p:spPr>
      </p:cxnSp>
      <p:sp>
        <p:nvSpPr>
          <p:cNvPr id="292" name="AutoShape 1"/>
          <p:cNvSpPr/>
          <p:nvPr/>
        </p:nvSpPr>
        <p:spPr>
          <a:xfrm>
            <a:off x="155520" y="-14436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3" name="AutoShape 3"/>
          <p:cNvSpPr/>
          <p:nvPr/>
        </p:nvSpPr>
        <p:spPr>
          <a:xfrm>
            <a:off x="307800" y="79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94" name="Picture 1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30400" cy="744120"/>
          </a:xfrm>
          <a:prstGeom prst="rect">
            <a:avLst/>
          </a:prstGeom>
          <a:ln w="0">
            <a:noFill/>
          </a:ln>
        </p:spPr>
      </p:pic>
      <p:sp>
        <p:nvSpPr>
          <p:cNvPr id="295" name="Прямоугольник 2"/>
          <p:cNvSpPr/>
          <p:nvPr/>
        </p:nvSpPr>
        <p:spPr>
          <a:xfrm>
            <a:off x="833400" y="5400000"/>
            <a:ext cx="492660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Рис. 4. Бактериофаг Т4 и Вирус натуральной оспы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6224760" y="1767600"/>
            <a:ext cx="5369040" cy="82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</a:rPr>
              <a:t>означает, что вирион состоит из нескольких частей, каждая из которых обладает собственным типом симметрии.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Примеры структур: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1. Бактериофаги: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Головка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кубическая или сферическая симметрия (капсид).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Хвостовой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</a:t>
            </a: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отросток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спиральная симметрия.</a:t>
            </a:r>
            <a:br>
              <a:rPr sz="1300"/>
            </a:br>
            <a:br>
              <a:rPr sz="1300"/>
            </a:b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Дополнительные элементы: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Базальная пластинка.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Хвостовые нити.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Воротничок.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Сократимый чехол.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Каждый элемент имеет свой тип симметрии.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br>
              <a:rPr sz="1300"/>
            </a:b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2. Оболочечный вирус натуральной оспы (Poxviridae):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Кор-структура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нуклеопротеиновое S-тело.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Внутренний капсид 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и </a:t>
            </a: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боковые белковые тела.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Комплекс погружён в вироплазму и окружён двойным внешним капсидом.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4"/>
          <a:stretch/>
        </p:blipFill>
        <p:spPr>
          <a:xfrm>
            <a:off x="180000" y="1620000"/>
            <a:ext cx="3151800" cy="3561480"/>
          </a:xfrm>
          <a:prstGeom prst="rect">
            <a:avLst/>
          </a:prstGeom>
          <a:ln w="0">
            <a:noFill/>
          </a:ln>
        </p:spPr>
      </p:pic>
      <p:pic>
        <p:nvPicPr>
          <p:cNvPr id="298" name="" descr=""/>
          <p:cNvPicPr/>
          <p:nvPr/>
        </p:nvPicPr>
        <p:blipFill>
          <a:blip r:embed="rId5"/>
          <a:stretch/>
        </p:blipFill>
        <p:spPr>
          <a:xfrm>
            <a:off x="3336840" y="2700000"/>
            <a:ext cx="2603160" cy="18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Скругленный прямоугольник 45"/>
          <p:cNvSpPr/>
          <p:nvPr/>
        </p:nvSpPr>
        <p:spPr>
          <a:xfrm>
            <a:off x="295560" y="225360"/>
            <a:ext cx="11599200" cy="7657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173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300" name="TextBox 10"/>
          <p:cNvSpPr/>
          <p:nvPr/>
        </p:nvSpPr>
        <p:spPr>
          <a:xfrm rot="16200000">
            <a:off x="11178720" y="5500440"/>
            <a:ext cx="11041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fa4012"/>
                </a:solidFill>
                <a:uFillTx/>
                <a:latin typeface="Arial"/>
              </a:rPr>
              <a:t>I.2025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1" name="TextBox 11"/>
          <p:cNvSpPr/>
          <p:nvPr/>
        </p:nvSpPr>
        <p:spPr>
          <a:xfrm>
            <a:off x="11579400" y="6314400"/>
            <a:ext cx="30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173c90"/>
                </a:solidFill>
                <a:uFillTx/>
                <a:latin typeface="Arial"/>
              </a:rPr>
              <a:t>8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02" name="Прямая соединительная линия 15"/>
          <p:cNvCxnSpPr/>
          <p:nvPr/>
        </p:nvCxnSpPr>
        <p:spPr>
          <a:xfrm>
            <a:off x="11579040" y="6240600"/>
            <a:ext cx="28944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303" name="TextBox 38"/>
          <p:cNvSpPr/>
          <p:nvPr/>
        </p:nvSpPr>
        <p:spPr>
          <a:xfrm>
            <a:off x="375480" y="376920"/>
            <a:ext cx="1598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</a:rPr>
              <a:t>Структура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4" name="TextBox 39"/>
          <p:cNvSpPr/>
          <p:nvPr/>
        </p:nvSpPr>
        <p:spPr>
          <a:xfrm>
            <a:off x="1974960" y="376920"/>
            <a:ext cx="2250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</a:rPr>
              <a:t>Заключение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05" name="Прямая соединительная линия 41"/>
          <p:cNvCxnSpPr/>
          <p:nvPr/>
        </p:nvCxnSpPr>
        <p:spPr>
          <a:xfrm>
            <a:off x="4190760" y="607680"/>
            <a:ext cx="2185560" cy="1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306" name="Прямая соединительная линия 42"/>
          <p:cNvCxnSpPr/>
          <p:nvPr/>
        </p:nvCxnSpPr>
        <p:spPr>
          <a:xfrm>
            <a:off x="637488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cxnSp>
        <p:nvCxnSpPr>
          <p:cNvPr id="307" name="Прямая соединительная линия 46"/>
          <p:cNvCxnSpPr/>
          <p:nvPr/>
        </p:nvCxnSpPr>
        <p:spPr>
          <a:xfrm>
            <a:off x="9295560" y="466200"/>
            <a:ext cx="1440" cy="289440"/>
          </a:xfrm>
          <a:prstGeom prst="straightConnector1">
            <a:avLst/>
          </a:prstGeom>
          <a:ln w="19050">
            <a:solidFill>
              <a:srgbClr val="173c90"/>
            </a:solidFill>
            <a:round/>
          </a:ln>
        </p:spPr>
      </p:cxnSp>
      <p:sp>
        <p:nvSpPr>
          <p:cNvPr id="308" name="TextBox 1"/>
          <p:cNvSpPr/>
          <p:nvPr/>
        </p:nvSpPr>
        <p:spPr>
          <a:xfrm>
            <a:off x="295560" y="1374840"/>
            <a:ext cx="7388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3600" strike="noStrike" u="none">
                <a:solidFill>
                  <a:srgbClr val="fa4012"/>
                </a:solidFill>
                <a:uFillTx/>
                <a:latin typeface="Arial"/>
              </a:rPr>
              <a:t>Заключение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9" name="Рисунок 12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7077960" y="389520"/>
            <a:ext cx="1606320" cy="451440"/>
          </a:xfrm>
          <a:prstGeom prst="rect">
            <a:avLst/>
          </a:prstGeom>
          <a:ln w="0">
            <a:noFill/>
          </a:ln>
        </p:spPr>
      </p:pic>
      <p:sp>
        <p:nvSpPr>
          <p:cNvPr id="310" name="AutoShape 2"/>
          <p:cNvSpPr/>
          <p:nvPr/>
        </p:nvSpPr>
        <p:spPr>
          <a:xfrm>
            <a:off x="155520" y="-14436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1" name="AutoShape 4"/>
          <p:cNvSpPr/>
          <p:nvPr/>
        </p:nvSpPr>
        <p:spPr>
          <a:xfrm>
            <a:off x="307800" y="79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2" name="AutoShape 6"/>
          <p:cNvSpPr/>
          <p:nvPr/>
        </p:nvSpPr>
        <p:spPr>
          <a:xfrm>
            <a:off x="460440" y="16020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3" name="AutoShape 8"/>
          <p:cNvSpPr/>
          <p:nvPr/>
        </p:nvSpPr>
        <p:spPr>
          <a:xfrm>
            <a:off x="612720" y="31284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4" name="AutoShape 10"/>
          <p:cNvSpPr/>
          <p:nvPr/>
        </p:nvSpPr>
        <p:spPr>
          <a:xfrm>
            <a:off x="765000" y="4651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5" name="AutoShape 12"/>
          <p:cNvSpPr/>
          <p:nvPr/>
        </p:nvSpPr>
        <p:spPr>
          <a:xfrm>
            <a:off x="917640" y="61740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6" name="AutoShape 14"/>
          <p:cNvSpPr/>
          <p:nvPr/>
        </p:nvSpPr>
        <p:spPr>
          <a:xfrm>
            <a:off x="1069920" y="77004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7" name="AutoShape 16"/>
          <p:cNvSpPr/>
          <p:nvPr/>
        </p:nvSpPr>
        <p:spPr>
          <a:xfrm>
            <a:off x="1222200" y="92232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8" name="Прямоугольник 19"/>
          <p:cNvSpPr/>
          <p:nvPr/>
        </p:nvSpPr>
        <p:spPr>
          <a:xfrm>
            <a:off x="155520" y="2055600"/>
            <a:ext cx="11079720" cy="49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400" strike="noStrike" u="none">
                <a:solidFill>
                  <a:schemeClr val="dk1"/>
                </a:solidFill>
                <a:uFillTx/>
                <a:latin typeface="Calibri"/>
              </a:rPr>
              <a:t>1) Вирион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 — упакованная матрица вируса: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Обеспечивает транспортировку и защиту геномной нуклеиновой кислоты.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Делится на безоболочные и оболочечные вирусы с различными механизмами проникновения в клетку.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400" strike="noStrike" u="none">
                <a:solidFill>
                  <a:schemeClr val="dk1"/>
                </a:solidFill>
                <a:uFillTx/>
                <a:latin typeface="Calibri"/>
              </a:rPr>
              <a:t>2) Размеры вирусов: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Диапазон: 20–1000 нм.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Маленькие вирусы (20–100 нм): вирус полиомиелита, аденовирусы.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Гигантские вирусы (750–1000 нм):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Calibri"/>
              </a:rPr>
              <a:t>мимивирусы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, парамиксовирусы.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400" strike="noStrike" u="none">
                <a:solidFill>
                  <a:schemeClr val="dk1"/>
                </a:solidFill>
                <a:uFillTx/>
                <a:latin typeface="Calibri"/>
              </a:rPr>
              <a:t>3) Икосаэдрическая симметрия: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Характерна для безоболочных сферических вирусов.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Структура определяется триангуляционным числом (T) и количеством капсомеров.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Чем выше T, тем более округлая форма капсида и тем крупнее капсид в среднем.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400" strike="noStrike" u="none">
                <a:solidFill>
                  <a:schemeClr val="dk1"/>
                </a:solidFill>
                <a:uFillTx/>
                <a:latin typeface="Calibri"/>
              </a:rPr>
              <a:t>4) Спиральная симметрия: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Геномная нуклеиновая кислота формирует спираль, покрытую капсомерами.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i="1" lang="ru-RU" sz="1400" strike="noStrike" u="none">
                <a:solidFill>
                  <a:srgbClr val="999999"/>
                </a:solidFill>
                <a:uFillTx/>
                <a:latin typeface="Calibri"/>
              </a:rPr>
              <a:t>Примеры</a:t>
            </a:r>
            <a:r>
              <a:rPr b="0" lang="ru-RU" sz="1400" strike="noStrike" u="none">
                <a:solidFill>
                  <a:srgbClr val="999999"/>
                </a:solidFill>
                <a:uFillTx/>
                <a:latin typeface="Calibri"/>
              </a:rPr>
              <a:t>: вирус табачной мозаики, вирус Сендай.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400" strike="noStrike" u="none">
                <a:solidFill>
                  <a:schemeClr val="dk1"/>
                </a:solidFill>
                <a:uFillTx/>
                <a:latin typeface="Calibri"/>
              </a:rPr>
              <a:t>5) Сложная симметрия: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</a:rPr>
              <a:t>Включает части с разной симметрией: головка, хвост, базальная пластинка и другие элементы.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i="1" lang="ru-RU" sz="1400" strike="noStrike" u="none">
                <a:solidFill>
                  <a:srgbClr val="999999"/>
                </a:solidFill>
                <a:uFillTx/>
                <a:latin typeface="Calibri"/>
              </a:rPr>
              <a:t>Пример</a:t>
            </a:r>
            <a:r>
              <a:rPr b="0" lang="ru-RU" sz="1400" strike="noStrike" u="none">
                <a:solidFill>
                  <a:srgbClr val="999999"/>
                </a:solidFill>
                <a:uFillTx/>
                <a:latin typeface="Calibri"/>
              </a:rPr>
              <a:t>: бактериофаги, вирус натуральной оспы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  <p:sp>
        <p:nvSpPr>
          <p:cNvPr id="319" name="AutoShape 2"/>
          <p:cNvSpPr/>
          <p:nvPr/>
        </p:nvSpPr>
        <p:spPr>
          <a:xfrm>
            <a:off x="1374840" y="107460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20" name="AutoShape 4"/>
          <p:cNvSpPr/>
          <p:nvPr/>
        </p:nvSpPr>
        <p:spPr>
          <a:xfrm>
            <a:off x="1527120" y="1227240"/>
            <a:ext cx="30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4006</TotalTime>
  <Application>LibreOffice/24.8.2.1$Linux_X86_64 LibreOffice_project/d2333ca8202241beded14b8ee9021e67de4c50ce</Application>
  <AppVersion>15.0000</AppVersion>
  <Words>851</Words>
  <Paragraphs>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2025-01-09T14:21:22Z</dcterms:modified>
  <cp:revision>68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i4>10</vt:i4>
  </property>
</Properties>
</file>